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2" r:id="rId17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 bwMode="auto"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 bwMode="auto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 bwMode="auto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 bwMode="auto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 bwMode="auto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 bwMode="auto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-23750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 bwMode="auto">
            <a:xfrm rot="1799999">
              <a:off x="2996165" y="2859252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 bwMode="auto">
            <a:xfrm rot="1799999">
              <a:off x="3720065" y="4126078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Hexagon 54"/>
            <p:cNvSpPr/>
            <p:nvPr/>
          </p:nvSpPr>
          <p:spPr bwMode="auto">
            <a:xfrm rot="1799999">
              <a:off x="3729591" y="1592427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7999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 bwMode="auto">
            <a:xfrm rot="1799999">
              <a:off x="2977115" y="325603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3999"/>
              </a:schemeClr>
            </a:solidFill>
            <a:ln w="12700">
              <a:solidFill>
                <a:schemeClr val="bg1">
                  <a:alpha val="7999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 bwMode="auto">
            <a:xfrm rot="1799999">
              <a:off x="4463014" y="5383378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Freeform 57"/>
            <p:cNvSpPr/>
            <p:nvPr/>
          </p:nvSpPr>
          <p:spPr bwMode="auto">
            <a:xfrm rot="1799999">
              <a:off x="-382404" y="4201528"/>
              <a:ext cx="1261499" cy="138823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 bwMode="auto">
            <a:xfrm rot="1799999">
              <a:off x="24365" y="5402429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 bwMode="auto">
            <a:xfrm rot="1799999">
              <a:off x="52941" y="2849728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7999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Hexagon 60"/>
            <p:cNvSpPr/>
            <p:nvPr/>
          </p:nvSpPr>
          <p:spPr bwMode="auto">
            <a:xfrm rot="1799999">
              <a:off x="776840" y="4126077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Hexagon 61"/>
            <p:cNvSpPr/>
            <p:nvPr/>
          </p:nvSpPr>
          <p:spPr bwMode="auto">
            <a:xfrm rot="1799999">
              <a:off x="1510264" y="5411953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Hexagon 62"/>
            <p:cNvSpPr/>
            <p:nvPr/>
          </p:nvSpPr>
          <p:spPr bwMode="auto">
            <a:xfrm rot="1799999">
              <a:off x="1529316" y="2859252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7999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Hexagon 63"/>
            <p:cNvSpPr/>
            <p:nvPr/>
          </p:nvSpPr>
          <p:spPr bwMode="auto">
            <a:xfrm rot="1799999">
              <a:off x="795890" y="1563853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Hexagon 64"/>
            <p:cNvSpPr/>
            <p:nvPr/>
          </p:nvSpPr>
          <p:spPr bwMode="auto">
            <a:xfrm rot="1799999">
              <a:off x="6806166" y="4145128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Hexagon 65"/>
            <p:cNvSpPr/>
            <p:nvPr/>
          </p:nvSpPr>
          <p:spPr bwMode="auto">
            <a:xfrm rot="1799999">
              <a:off x="7549116" y="5421479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Hexagon 66"/>
            <p:cNvSpPr/>
            <p:nvPr/>
          </p:nvSpPr>
          <p:spPr bwMode="auto">
            <a:xfrm rot="1799999">
              <a:off x="7549117" y="2868778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7999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Freeform 67"/>
            <p:cNvSpPr/>
            <p:nvPr/>
          </p:nvSpPr>
          <p:spPr bwMode="auto">
            <a:xfrm rot="1799999">
              <a:off x="8306521" y="4055629"/>
              <a:ext cx="1243407" cy="138823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3999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Freeform 68"/>
            <p:cNvSpPr/>
            <p:nvPr/>
          </p:nvSpPr>
          <p:spPr bwMode="auto">
            <a:xfrm rot="1799999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6" name="Rectangle 45"/>
          <p:cNvSpPr/>
          <p:nvPr/>
        </p:nvSpPr>
        <p:spPr bwMode="auto"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 bwMode="auto">
          <a:xfrm>
            <a:off x="4649096" y="-21511"/>
            <a:ext cx="3505199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EE756646-4CD6-480B-A2CB-8C0E3C24D0FE}" type="datetimeFigureOut">
              <a:rPr lang="ru-RU"/>
              <a:t>21.05.2024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 bwMode="auto">
          <a:xfrm>
            <a:off x="4650889" y="6088284"/>
            <a:ext cx="3505199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69B97DD-4884-4707-B161-969ACC05875A}" type="slidenum">
              <a:rPr lang="ru-RU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 bwMode="auto">
          <a:xfrm>
            <a:off x="4650889" y="6088284"/>
            <a:ext cx="3505199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E756646-4CD6-480B-A2CB-8C0E3C24D0FE}" type="datetimeFigureOut">
              <a:rPr lang="ru-RU"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9B97DD-4884-4707-B161-969ACC05875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1030147"/>
            <a:ext cx="1484453" cy="4780344"/>
          </a:xfrm>
        </p:spPr>
        <p:txBody>
          <a:bodyPr vert="eaVert" anchor="ctr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1053296" y="1030147"/>
            <a:ext cx="5423704" cy="4780344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E756646-4CD6-480B-A2CB-8C0E3C24D0FE}" type="datetimeFigureOut">
              <a:rPr lang="ru-RU"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9B97DD-4884-4707-B161-969ACC05875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E756646-4CD6-480B-A2CB-8C0E3C24D0FE}" type="datetimeFigureOut">
              <a:rPr lang="ru-RU"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9B97DD-4884-4707-B161-969ACC05875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E756646-4CD6-480B-A2CB-8C0E3C24D0FE}" type="datetimeFigureOut">
              <a:rPr lang="ru-RU"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9B97DD-4884-4707-B161-969ACC05875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E756646-4CD6-480B-A2CB-8C0E3C24D0FE}" type="datetimeFigureOut">
              <a:rPr lang="ru-RU"/>
              <a:t>21.05.2024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9B97DD-4884-4707-B161-969ACC05875A}" type="slidenum">
              <a:rPr lang="ru-RU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auto">
          <a:xfrm>
            <a:off x="1042416" y="2313432"/>
            <a:ext cx="3419856" cy="349300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 bwMode="auto">
          <a:xfrm>
            <a:off x="4645152" y="2313431"/>
            <a:ext cx="3419856" cy="349300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E756646-4CD6-480B-A2CB-8C0E3C24D0FE}" type="datetimeFigureOut">
              <a:rPr lang="ru-RU"/>
              <a:t>21.05.2024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9B97DD-4884-4707-B161-969ACC05875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E756646-4CD6-480B-A2CB-8C0E3C24D0FE}" type="datetimeFigureOut">
              <a:rPr lang="ru-RU"/>
              <a:t>21.05.2024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9B97DD-4884-4707-B161-969ACC05875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E756646-4CD6-480B-A2CB-8C0E3C24D0FE}" type="datetimeFigureOut">
              <a:rPr lang="ru-RU"/>
              <a:t>21.05.2024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9B97DD-4884-4707-B161-969ACC05875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 bwMode="auto"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 bwMode="auto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 bwMode="auto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 bwMode="auto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 bwMode="auto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 bwMode="auto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-23750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 bwMode="auto">
            <a:xfrm rot="1799999">
              <a:off x="2996165" y="2859252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 bwMode="auto">
            <a:xfrm rot="1799999">
              <a:off x="3720065" y="4126078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 bwMode="auto">
            <a:xfrm rot="1799999">
              <a:off x="3729591" y="1592427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7999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Hexagon 54"/>
            <p:cNvSpPr/>
            <p:nvPr/>
          </p:nvSpPr>
          <p:spPr bwMode="auto">
            <a:xfrm rot="1799999">
              <a:off x="2977115" y="325603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3999"/>
              </a:schemeClr>
            </a:solidFill>
            <a:ln w="12700">
              <a:solidFill>
                <a:schemeClr val="bg1">
                  <a:alpha val="7999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 bwMode="auto">
            <a:xfrm rot="1799999">
              <a:off x="4463014" y="5383378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Freeform 58"/>
            <p:cNvSpPr/>
            <p:nvPr/>
          </p:nvSpPr>
          <p:spPr bwMode="auto">
            <a:xfrm rot="1799999">
              <a:off x="-382404" y="4201528"/>
              <a:ext cx="1261499" cy="138823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 bwMode="auto">
            <a:xfrm rot="1799999">
              <a:off x="24365" y="5402429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Hexagon 61"/>
            <p:cNvSpPr/>
            <p:nvPr/>
          </p:nvSpPr>
          <p:spPr bwMode="auto">
            <a:xfrm rot="1799999">
              <a:off x="52941" y="2849728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7999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Hexagon 62"/>
            <p:cNvSpPr/>
            <p:nvPr/>
          </p:nvSpPr>
          <p:spPr bwMode="auto">
            <a:xfrm rot="1799999">
              <a:off x="776840" y="4126077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Hexagon 63"/>
            <p:cNvSpPr/>
            <p:nvPr/>
          </p:nvSpPr>
          <p:spPr bwMode="auto">
            <a:xfrm rot="1799999">
              <a:off x="1510264" y="5411953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Hexagon 64"/>
            <p:cNvSpPr/>
            <p:nvPr/>
          </p:nvSpPr>
          <p:spPr bwMode="auto">
            <a:xfrm rot="1799999">
              <a:off x="1529316" y="2859252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7999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Hexagon 65"/>
            <p:cNvSpPr/>
            <p:nvPr/>
          </p:nvSpPr>
          <p:spPr bwMode="auto">
            <a:xfrm rot="1799999">
              <a:off x="795890" y="1563853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Hexagon 66"/>
            <p:cNvSpPr/>
            <p:nvPr/>
          </p:nvSpPr>
          <p:spPr bwMode="auto">
            <a:xfrm rot="1799999">
              <a:off x="6806166" y="4145128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Hexagon 67"/>
            <p:cNvSpPr/>
            <p:nvPr/>
          </p:nvSpPr>
          <p:spPr bwMode="auto">
            <a:xfrm rot="1799999">
              <a:off x="7549116" y="5421479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Hexagon 68"/>
            <p:cNvSpPr/>
            <p:nvPr/>
          </p:nvSpPr>
          <p:spPr bwMode="auto">
            <a:xfrm rot="1799999">
              <a:off x="7549117" y="2868778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7999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Freeform 69"/>
            <p:cNvSpPr/>
            <p:nvPr/>
          </p:nvSpPr>
          <p:spPr bwMode="auto">
            <a:xfrm rot="1799999">
              <a:off x="8306521" y="4055629"/>
              <a:ext cx="1243407" cy="138823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3999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Freeform 70"/>
            <p:cNvSpPr/>
            <p:nvPr/>
          </p:nvSpPr>
          <p:spPr bwMode="auto">
            <a:xfrm rot="1799999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6" name="Rectangle 45"/>
          <p:cNvSpPr/>
          <p:nvPr/>
        </p:nvSpPr>
        <p:spPr bwMode="auto"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 bwMode="auto">
          <a:xfrm>
            <a:off x="4649096" y="-21510"/>
            <a:ext cx="3505199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E756646-4CD6-480B-A2CB-8C0E3C24D0FE}" type="datetimeFigureOut">
              <a:rPr lang="ru-RU"/>
              <a:t>21.05.2024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9B97DD-4884-4707-B161-969ACC05875A}" type="slidenum">
              <a:rPr lang="ru-RU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 bwMode="auto"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1" name="Rectangle 60"/>
          <p:cNvSpPr/>
          <p:nvPr/>
        </p:nvSpPr>
        <p:spPr bwMode="auto">
          <a:xfrm>
            <a:off x="4650889" y="6088284"/>
            <a:ext cx="3505199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641447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 bwMode="auto"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 bwMode="auto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 bwMode="auto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 bwMode="auto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 bwMode="auto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 bwMode="auto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-23750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 bwMode="auto">
            <a:xfrm rot="1799999">
              <a:off x="2996165" y="2859252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 bwMode="auto">
            <a:xfrm rot="1799999">
              <a:off x="3720065" y="4126078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 bwMode="auto">
            <a:xfrm rot="1799999">
              <a:off x="3729591" y="1592427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7999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Hexagon 60"/>
            <p:cNvSpPr/>
            <p:nvPr/>
          </p:nvSpPr>
          <p:spPr bwMode="auto">
            <a:xfrm rot="1799999">
              <a:off x="2977115" y="325603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3999"/>
              </a:schemeClr>
            </a:solidFill>
            <a:ln w="12700">
              <a:solidFill>
                <a:schemeClr val="bg1">
                  <a:alpha val="7999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Hexagon 61"/>
            <p:cNvSpPr/>
            <p:nvPr/>
          </p:nvSpPr>
          <p:spPr bwMode="auto">
            <a:xfrm rot="1799999">
              <a:off x="4463014" y="5383378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Freeform 62"/>
            <p:cNvSpPr/>
            <p:nvPr/>
          </p:nvSpPr>
          <p:spPr bwMode="auto">
            <a:xfrm rot="1799999">
              <a:off x="-382404" y="4201528"/>
              <a:ext cx="1261499" cy="138823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Hexagon 63"/>
            <p:cNvSpPr/>
            <p:nvPr/>
          </p:nvSpPr>
          <p:spPr bwMode="auto">
            <a:xfrm rot="1799999">
              <a:off x="24365" y="5402429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Hexagon 64"/>
            <p:cNvSpPr/>
            <p:nvPr/>
          </p:nvSpPr>
          <p:spPr bwMode="auto">
            <a:xfrm rot="1799999">
              <a:off x="52941" y="2849728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7999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Hexagon 65"/>
            <p:cNvSpPr/>
            <p:nvPr/>
          </p:nvSpPr>
          <p:spPr bwMode="auto">
            <a:xfrm rot="1799999">
              <a:off x="776840" y="4126077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Hexagon 66"/>
            <p:cNvSpPr/>
            <p:nvPr/>
          </p:nvSpPr>
          <p:spPr bwMode="auto">
            <a:xfrm rot="1799999">
              <a:off x="1510264" y="5411953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Hexagon 67"/>
            <p:cNvSpPr/>
            <p:nvPr/>
          </p:nvSpPr>
          <p:spPr bwMode="auto">
            <a:xfrm rot="1799999">
              <a:off x="1529316" y="2859252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7999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Hexagon 68"/>
            <p:cNvSpPr/>
            <p:nvPr/>
          </p:nvSpPr>
          <p:spPr bwMode="auto">
            <a:xfrm rot="1799999">
              <a:off x="795890" y="1563853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Hexagon 69"/>
            <p:cNvSpPr/>
            <p:nvPr/>
          </p:nvSpPr>
          <p:spPr bwMode="auto">
            <a:xfrm rot="1799999">
              <a:off x="6806166" y="4145128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Hexagon 70"/>
            <p:cNvSpPr/>
            <p:nvPr/>
          </p:nvSpPr>
          <p:spPr bwMode="auto">
            <a:xfrm rot="1799999">
              <a:off x="7549116" y="5421479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Hexagon 71"/>
            <p:cNvSpPr/>
            <p:nvPr/>
          </p:nvSpPr>
          <p:spPr bwMode="auto">
            <a:xfrm rot="1799999">
              <a:off x="7549117" y="2868778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7999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Freeform 72"/>
            <p:cNvSpPr/>
            <p:nvPr/>
          </p:nvSpPr>
          <p:spPr bwMode="auto">
            <a:xfrm rot="1799999">
              <a:off x="8306521" y="4055629"/>
              <a:ext cx="1243407" cy="138823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3999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Freeform 73"/>
            <p:cNvSpPr/>
            <p:nvPr/>
          </p:nvSpPr>
          <p:spPr bwMode="auto">
            <a:xfrm rot="1799999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94" name="Rectangle 93"/>
          <p:cNvSpPr/>
          <p:nvPr/>
        </p:nvSpPr>
        <p:spPr bwMode="auto"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" name="Rectangle 100"/>
          <p:cNvSpPr/>
          <p:nvPr/>
        </p:nvSpPr>
        <p:spPr bwMode="auto">
          <a:xfrm>
            <a:off x="4649096" y="-21510"/>
            <a:ext cx="3505199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Rectangle 101"/>
          <p:cNvSpPr/>
          <p:nvPr/>
        </p:nvSpPr>
        <p:spPr bwMode="auto"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5" name="Rectangle 104"/>
          <p:cNvSpPr/>
          <p:nvPr/>
        </p:nvSpPr>
        <p:spPr bwMode="auto">
          <a:xfrm>
            <a:off x="4650889" y="6088284"/>
            <a:ext cx="3505199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734630" y="4133088"/>
            <a:ext cx="3300572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E756646-4CD6-480B-A2CB-8C0E3C24D0FE}" type="datetimeFigureOut">
              <a:rPr lang="ru-RU"/>
              <a:t>21.05.2024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641447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9B97DD-4884-4707-B161-969ACC05875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 bwMode="auto"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 bwMode="auto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 bwMode="auto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 bwMode="auto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 bwMode="auto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 bwMode="auto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-23750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 bwMode="auto">
            <a:xfrm rot="1799999">
              <a:off x="2996165" y="2859252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 bwMode="auto">
            <a:xfrm rot="1799999">
              <a:off x="3720065" y="4126078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 bwMode="auto">
            <a:xfrm rot="1799999">
              <a:off x="3729591" y="1592427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7999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 bwMode="auto">
            <a:xfrm rot="1799999">
              <a:off x="2977115" y="325603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3999"/>
              </a:schemeClr>
            </a:solidFill>
            <a:ln w="12700">
              <a:solidFill>
                <a:schemeClr val="bg1">
                  <a:alpha val="7999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 bwMode="auto">
            <a:xfrm rot="1799999">
              <a:off x="4463014" y="5383378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 bwMode="auto">
            <a:xfrm rot="1799999">
              <a:off x="-382404" y="4201528"/>
              <a:ext cx="1261499" cy="138823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 bwMode="auto">
            <a:xfrm rot="1799999">
              <a:off x="24365" y="5402429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 bwMode="auto">
            <a:xfrm rot="1799999">
              <a:off x="52941" y="2849728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7999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 bwMode="auto">
            <a:xfrm rot="1799999">
              <a:off x="776840" y="4126077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 bwMode="auto">
            <a:xfrm rot="1799999">
              <a:off x="1510264" y="5411953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 bwMode="auto">
            <a:xfrm rot="1799999">
              <a:off x="1529316" y="2859252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7999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 bwMode="auto">
            <a:xfrm rot="1799999">
              <a:off x="795890" y="1563853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 bwMode="auto">
            <a:xfrm rot="1799999">
              <a:off x="6806166" y="4145128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 bwMode="auto">
            <a:xfrm rot="1799999">
              <a:off x="7549116" y="5421479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 bwMode="auto">
            <a:xfrm rot="1799999">
              <a:off x="7549117" y="2868778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7999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 bwMode="auto">
            <a:xfrm rot="1799999">
              <a:off x="8306521" y="4055629"/>
              <a:ext cx="1243407" cy="138823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3999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 bwMode="auto">
            <a:xfrm rot="1799999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 bwMode="auto"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 bwMode="auto"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 bwMode="auto">
          <a:xfrm>
            <a:off x="4649096" y="-21510"/>
            <a:ext cx="3505199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3492" y="2323651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EE756646-4CD6-480B-A2CB-8C0E3C24D0FE}" type="datetimeFigureOut">
              <a:rPr lang="ru-RU"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641447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B69B97DD-4884-4707-B161-969ACC05875A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spcBef>
          <a:spcPts val="0"/>
        </a:spcBef>
        <a:buNone/>
        <a:defRPr sz="4000">
          <a:solidFill>
            <a:schemeClr val="accent1"/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42900" indent="-274320" algn="l" defTabSz="914400">
        <a:spcBef>
          <a:spcPts val="0"/>
        </a:spcBef>
        <a:buClr>
          <a:schemeClr val="accent1"/>
        </a:buClr>
        <a:buSzPct val="76000"/>
        <a:buFont typeface="Wingdings 2"/>
        <a:buChar char="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>
        <a:spcBef>
          <a:spcPts val="0"/>
        </a:spcBef>
        <a:buClr>
          <a:schemeClr val="accent1"/>
        </a:buClr>
        <a:buSzPct val="76000"/>
        <a:buFont typeface="Wingdings 2"/>
        <a:buChar char=""/>
        <a:defRPr sz="2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>
        <a:spcBef>
          <a:spcPts val="0"/>
        </a:spcBef>
        <a:buClr>
          <a:schemeClr val="accent1"/>
        </a:buClr>
        <a:buSzPct val="76000"/>
        <a:buFont typeface="Wingdings 2"/>
        <a:buChar char=""/>
        <a:defRPr sz="20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>
        <a:spcBef>
          <a:spcPts val="0"/>
        </a:spcBef>
        <a:buClr>
          <a:schemeClr val="accent1"/>
        </a:buClr>
        <a:buSzPct val="76000"/>
        <a:buFont typeface="Wingdings 2"/>
        <a:buChar char=""/>
        <a:defRPr sz="18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>
        <a:spcBef>
          <a:spcPts val="0"/>
        </a:spcBef>
        <a:buClr>
          <a:schemeClr val="accent1"/>
        </a:buClr>
        <a:buSzPct val="76000"/>
        <a:buFont typeface="Wingdings 2"/>
        <a:buChar char=""/>
        <a:defRPr sz="16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>
        <a:spcBef>
          <a:spcPts val="0"/>
        </a:spcBef>
        <a:buClr>
          <a:schemeClr val="accent1"/>
        </a:buClr>
        <a:buSzPct val="76000"/>
        <a:buFont typeface="Wingdings 2"/>
        <a:buChar char=""/>
        <a:defRPr sz="14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>
        <a:spcBef>
          <a:spcPts val="0"/>
        </a:spcBef>
        <a:buClr>
          <a:schemeClr val="accent1"/>
        </a:buClr>
        <a:buSzPct val="76000"/>
        <a:buFont typeface="Wingdings 2"/>
        <a:buChar char=""/>
        <a:defRPr sz="14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>
        <a:spcBef>
          <a:spcPts val="0"/>
        </a:spcBef>
        <a:buClr>
          <a:schemeClr val="accent1"/>
        </a:buClr>
        <a:buSzPct val="76000"/>
        <a:buFont typeface="Wingdings 2"/>
        <a:buChar char=""/>
        <a:defRPr sz="14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>
        <a:spcBef>
          <a:spcPts val="0"/>
        </a:spcBef>
        <a:buClr>
          <a:schemeClr val="accent1"/>
        </a:buClr>
        <a:buSzPct val="76000"/>
        <a:buFont typeface="Wingdings 2"/>
        <a:buChar char=""/>
        <a:defRPr sz="14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eco-kem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\\Aqua15\обмен\эмблема школы идея.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67544" y="1412776"/>
            <a:ext cx="3528392" cy="35584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644008" y="3573016"/>
            <a:ext cx="4212468" cy="20882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>
                <a:solidFill>
                  <a:srgbClr val="00B050"/>
                </a:solidFill>
                <a:cs typeface="Aharoni"/>
              </a:rPr>
              <a:t>Реализация сетевой программы профориентации  «Сити-фермерство» совместно с КемГСХА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38740" y="456164"/>
            <a:ext cx="7024744" cy="1143000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 fontScale="90000"/>
          </a:bodyPr>
          <a:lstStyle/>
          <a:p>
            <a:pPr>
              <a:defRPr/>
            </a:pPr>
            <a:r>
              <a:rPr lang="ru-RU" sz="2800" b="1">
                <a:solidFill>
                  <a:srgbClr val="00B050"/>
                </a:solidFill>
                <a:cs typeface="Aharoni"/>
              </a:rPr>
              <a:t>Телемост «Социальная экосистема «Агрошкола» (Кемерово-Ростов-на-Дону</a:t>
            </a:r>
            <a:r>
              <a:rPr lang="ru-RU" b="1">
                <a:solidFill>
                  <a:srgbClr val="00B050"/>
                </a:solidFill>
                <a:cs typeface="Aharoni"/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122" name="Picture 2" descr="E:\от Екатерины\Ul3LZTomHP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79512" y="1700808"/>
            <a:ext cx="3012370" cy="4003150"/>
          </a:xfrm>
          <a:prstGeom prst="rect">
            <a:avLst/>
          </a:prstGeom>
          <a:noFill/>
        </p:spPr>
      </p:pic>
      <p:pic>
        <p:nvPicPr>
          <p:cNvPr id="5123" name="Picture 3" descr="E:\от Екатерины\z7O7hkF7nGM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228091" y="1705579"/>
            <a:ext cx="3024336" cy="4019051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263680" y="1684907"/>
            <a:ext cx="2880320" cy="4019051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3025" y="692696"/>
            <a:ext cx="8064896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>
                <a:solidFill>
                  <a:srgbClr val="00B050"/>
                </a:solidFill>
                <a:cs typeface="Aharoni"/>
              </a:rPr>
              <a:t>Кузбасская школьная </a:t>
            </a:r>
            <a:br>
              <a:rPr lang="ru-RU" b="1">
                <a:solidFill>
                  <a:srgbClr val="00B050"/>
                </a:solidFill>
                <a:cs typeface="Aharoni"/>
              </a:rPr>
            </a:br>
            <a:r>
              <a:rPr lang="ru-RU" b="1">
                <a:solidFill>
                  <a:srgbClr val="00B050"/>
                </a:solidFill>
                <a:cs typeface="Aharoni"/>
              </a:rPr>
              <a:t>академия наук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4622" t="2260" r="23467"/>
          <a:stretch/>
        </p:blipFill>
        <p:spPr bwMode="auto">
          <a:xfrm>
            <a:off x="1331640" y="1844824"/>
            <a:ext cx="6307667" cy="387133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 bwMode="auto">
          <a:xfrm>
            <a:off x="669091" y="5840619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0B050"/>
                </a:solidFill>
                <a:latin typeface="Century Gothic"/>
                <a:ea typeface="Arial"/>
                <a:cs typeface="Aharoni"/>
              </a:rPr>
              <a:t>Втюрина Маргарита – победитель муниципального и регионального этапов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55576" y="715722"/>
            <a:ext cx="7024744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>
                <a:solidFill>
                  <a:srgbClr val="00B050"/>
                </a:solidFill>
                <a:cs typeface="Aharoni"/>
              </a:rPr>
              <a:t>Кемеровский аграрный техникум имени Г. П. Левина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755576" y="2287994"/>
            <a:ext cx="4472945" cy="3508977"/>
          </a:xfrm>
        </p:spPr>
        <p:txBody>
          <a:bodyPr>
            <a:normAutofit/>
          </a:bodyPr>
          <a:lstStyle/>
          <a:p>
            <a:pPr marL="68580" indent="0">
              <a:buNone/>
              <a:defRPr/>
            </a:pPr>
            <a:r>
              <a:rPr lang="ru-RU" b="1">
                <a:solidFill>
                  <a:srgbClr val="00B050"/>
                </a:solidFill>
                <a:latin typeface="Century Gothic"/>
                <a:ea typeface="Arial"/>
                <a:cs typeface="Aharoni"/>
              </a:rPr>
              <a:t>21 учащийся прошли                                     обучение и получили профессии «Кассир» и                                 «Оператор БПЛА»       </a:t>
            </a:r>
          </a:p>
        </p:txBody>
      </p:sp>
      <p:pic>
        <p:nvPicPr>
          <p:cNvPr id="8194" name="Picture 2" descr="C:\Users\Zav\Downloads\4yEyoFtT2Kg.jpg"/>
          <p:cNvPicPr>
            <a:picLocks noChangeAspect="1" noChangeArrowheads="1"/>
          </p:cNvPicPr>
          <p:nvPr/>
        </p:nvPicPr>
        <p:blipFill>
          <a:blip r:embed="rId2"/>
          <a:srcRect b="15668"/>
          <a:stretch/>
        </p:blipFill>
        <p:spPr bwMode="auto">
          <a:xfrm>
            <a:off x="4716015" y="1841519"/>
            <a:ext cx="3781312" cy="42517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0795442" name="Заголовок 1"/>
          <p:cNvSpPr>
            <a:spLocks noGrp="1"/>
          </p:cNvSpPr>
          <p:nvPr>
            <p:ph type="title"/>
          </p:nvPr>
        </p:nvSpPr>
        <p:spPr bwMode="auto">
          <a:xfrm>
            <a:off x="755575" y="715722"/>
            <a:ext cx="7024744" cy="636828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B050"/>
                </a:solidFill>
                <a:cs typeface="Aharoni"/>
              </a:rPr>
              <a:t>Летняя трудовая кампания-2024</a:t>
            </a:r>
            <a:endParaRPr sz="3200" b="1" dirty="0">
              <a:solidFill>
                <a:srgbClr val="00B050"/>
              </a:solidFill>
              <a:cs typeface="Aharoni"/>
            </a:endParaRPr>
          </a:p>
        </p:txBody>
      </p:sp>
      <p:sp>
        <p:nvSpPr>
          <p:cNvPr id="204518106" name="Объект 2"/>
          <p:cNvSpPr>
            <a:spLocks noGrp="1"/>
          </p:cNvSpPr>
          <p:nvPr>
            <p:ph idx="1"/>
          </p:nvPr>
        </p:nvSpPr>
        <p:spPr bwMode="auto">
          <a:xfrm>
            <a:off x="755576" y="2287993"/>
            <a:ext cx="4243396" cy="3445263"/>
          </a:xfrm>
        </p:spPr>
        <p:txBody>
          <a:bodyPr>
            <a:normAutofit fontScale="92500"/>
          </a:bodyPr>
          <a:lstStyle/>
          <a:p>
            <a:pPr marL="418545" indent="-349965">
              <a:buClr>
                <a:schemeClr val="accent1"/>
              </a:buClr>
              <a:buSzPct val="76000"/>
              <a:buFont typeface="Wingdings 2"/>
              <a:buAutoNum type="arabicParenR"/>
              <a:defRPr/>
            </a:pPr>
            <a:r>
              <a:rPr lang="ru-RU" b="1" dirty="0">
                <a:solidFill>
                  <a:srgbClr val="00B050"/>
                </a:solidFill>
                <a:latin typeface="Century Gothic"/>
                <a:ea typeface="Arial"/>
                <a:cs typeface="Aharoni"/>
              </a:rPr>
              <a:t>работа на пришкольном учебно-опытном участке   (</a:t>
            </a:r>
            <a:r>
              <a:rPr lang="ru-RU" b="1" dirty="0" smtClean="0">
                <a:solidFill>
                  <a:srgbClr val="00B050"/>
                </a:solidFill>
                <a:latin typeface="Century Gothic"/>
                <a:ea typeface="Arial"/>
                <a:cs typeface="Aharoni"/>
              </a:rPr>
              <a:t>5-10 </a:t>
            </a:r>
            <a:r>
              <a:rPr lang="ru-RU" b="1" dirty="0">
                <a:solidFill>
                  <a:srgbClr val="00B050"/>
                </a:solidFill>
                <a:latin typeface="Century Gothic"/>
                <a:ea typeface="Arial"/>
                <a:cs typeface="Aharoni"/>
              </a:rPr>
              <a:t>классы, </a:t>
            </a:r>
            <a:r>
              <a:rPr lang="ru-RU" b="1" dirty="0" smtClean="0">
                <a:solidFill>
                  <a:srgbClr val="00B050"/>
                </a:solidFill>
                <a:latin typeface="Century Gothic"/>
                <a:ea typeface="Arial"/>
                <a:cs typeface="Aharoni"/>
              </a:rPr>
              <a:t>руководитель Глушко Н. В.)</a:t>
            </a:r>
            <a:endParaRPr lang="ru-RU" b="1" dirty="0">
              <a:solidFill>
                <a:srgbClr val="00B050"/>
              </a:solidFill>
              <a:latin typeface="Century Gothic"/>
              <a:ea typeface="Arial"/>
              <a:cs typeface="Aharoni"/>
            </a:endParaRPr>
          </a:p>
          <a:p>
            <a:pPr marL="418545" indent="-349965">
              <a:buFont typeface="Wingdings 2"/>
              <a:buAutoNum type="arabicParenR"/>
              <a:defRPr/>
            </a:pPr>
            <a:r>
              <a:rPr lang="ru-RU" b="1" dirty="0">
                <a:solidFill>
                  <a:srgbClr val="00B050"/>
                </a:solidFill>
                <a:latin typeface="Century Gothic"/>
                <a:ea typeface="Arial"/>
                <a:cs typeface="Aharoni"/>
              </a:rPr>
              <a:t> работа в трудовой бригаде «</a:t>
            </a:r>
            <a:r>
              <a:rPr lang="ru-RU" b="1" dirty="0" err="1" smtClean="0">
                <a:solidFill>
                  <a:srgbClr val="00B050"/>
                </a:solidFill>
                <a:latin typeface="Century Gothic"/>
                <a:ea typeface="Arial"/>
                <a:cs typeface="Aharoni"/>
              </a:rPr>
              <a:t>Береговчанка</a:t>
            </a:r>
            <a:r>
              <a:rPr lang="ru-RU" b="1" dirty="0" smtClean="0">
                <a:solidFill>
                  <a:srgbClr val="00B050"/>
                </a:solidFill>
                <a:latin typeface="Century Gothic"/>
                <a:ea typeface="Arial"/>
                <a:cs typeface="Aharoni"/>
              </a:rPr>
              <a:t>»  (7-8 </a:t>
            </a:r>
            <a:r>
              <a:rPr lang="ru-RU" b="1" dirty="0">
                <a:solidFill>
                  <a:srgbClr val="00B050"/>
                </a:solidFill>
                <a:latin typeface="Century Gothic"/>
                <a:ea typeface="Arial"/>
                <a:cs typeface="Aharoni"/>
              </a:rPr>
              <a:t>классы, </a:t>
            </a:r>
            <a:r>
              <a:rPr lang="ru-RU" b="1" dirty="0" smtClean="0">
                <a:solidFill>
                  <a:srgbClr val="00B050"/>
                </a:solidFill>
                <a:latin typeface="Century Gothic"/>
                <a:ea typeface="Arial"/>
                <a:cs typeface="Aharoni"/>
              </a:rPr>
              <a:t>руководитель </a:t>
            </a:r>
            <a:r>
              <a:rPr lang="ru-RU" b="1" dirty="0" smtClean="0">
                <a:solidFill>
                  <a:srgbClr val="00B050"/>
                </a:solidFill>
                <a:cs typeface="Aharoni"/>
              </a:rPr>
              <a:t>Белова </a:t>
            </a:r>
            <a:r>
              <a:rPr lang="ru-RU" b="1" dirty="0">
                <a:solidFill>
                  <a:srgbClr val="00B050"/>
                </a:solidFill>
                <a:cs typeface="Aharoni"/>
              </a:rPr>
              <a:t>Е.С.)</a:t>
            </a:r>
            <a:r>
              <a:rPr lang="ru-RU" b="1" dirty="0" smtClean="0">
                <a:solidFill>
                  <a:srgbClr val="FF0000"/>
                </a:solidFill>
                <a:latin typeface="Century Gothic"/>
                <a:ea typeface="Arial"/>
                <a:cs typeface="Aharoni"/>
              </a:rPr>
              <a:t> </a:t>
            </a:r>
            <a:endParaRPr lang="ru-RU" b="1" dirty="0">
              <a:solidFill>
                <a:srgbClr val="00B050"/>
              </a:solidFill>
              <a:latin typeface="Century Gothic"/>
              <a:ea typeface="Arial"/>
              <a:cs typeface="Aharon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003" y="3861048"/>
            <a:ext cx="369653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289" y="1065440"/>
            <a:ext cx="3651250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B050"/>
                </a:solidFill>
                <a:cs typeface="Aharoni"/>
              </a:rPr>
              <a:t>Сетевое взаимодействие с </a:t>
            </a:r>
            <a:r>
              <a:rPr lang="ru-RU" sz="3200" b="1" dirty="0">
                <a:solidFill>
                  <a:srgbClr val="00B050"/>
                </a:solidFill>
                <a:cs typeface="Aharoni"/>
                <a:hlinkClick r:id="rId2"/>
              </a:rPr>
              <a:t>ГУДО «Центр «Юннат»</a:t>
            </a:r>
            <a:r>
              <a:rPr lang="ru-RU" sz="3200" b="1" dirty="0">
                <a:solidFill>
                  <a:srgbClr val="00B050"/>
                </a:solidFill>
                <a:cs typeface="Aharoni"/>
              </a:rPr>
              <a:t/>
            </a:r>
            <a:br>
              <a:rPr lang="ru-RU" sz="3200" b="1" dirty="0">
                <a:solidFill>
                  <a:srgbClr val="00B050"/>
                </a:solidFill>
                <a:cs typeface="Aharoni"/>
              </a:rPr>
            </a:br>
            <a:endParaRPr lang="ru-RU" sz="3200" b="1" dirty="0">
              <a:solidFill>
                <a:srgbClr val="00B050"/>
              </a:solidFill>
              <a:cs typeface="Aharoni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Aharoni"/>
              </a:rPr>
              <a:t>Дополнительная общеобразовательная программа «Агрошкола»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3740674" cy="246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3472257" cy="231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622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0700801" name="Заголовок 1"/>
          <p:cNvSpPr>
            <a:spLocks noGrp="1"/>
          </p:cNvSpPr>
          <p:nvPr>
            <p:ph type="title"/>
          </p:nvPr>
        </p:nvSpPr>
        <p:spPr bwMode="auto">
          <a:xfrm>
            <a:off x="755576" y="715722"/>
            <a:ext cx="7024744" cy="1143000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 fontScale="90000"/>
          </a:bodyPr>
          <a:lstStyle/>
          <a:p>
            <a:pPr algn="ctr">
              <a:defRPr/>
            </a:pPr>
            <a:r>
              <a:rPr lang="ru-RU" sz="3200" b="1">
                <a:solidFill>
                  <a:srgbClr val="00B050"/>
                </a:solidFill>
                <a:cs typeface="Aharoni"/>
              </a:rPr>
              <a:t>Ближайшие планы </a:t>
            </a:r>
            <a:br>
              <a:rPr lang="ru-RU" sz="3200" b="1">
                <a:solidFill>
                  <a:srgbClr val="00B050"/>
                </a:solidFill>
                <a:cs typeface="Aharoni"/>
              </a:rPr>
            </a:br>
            <a:r>
              <a:rPr lang="ru-RU" sz="3200" b="1">
                <a:solidFill>
                  <a:srgbClr val="00B050"/>
                </a:solidFill>
                <a:cs typeface="Aharoni"/>
              </a:rPr>
              <a:t>с перспективой на 2024-2025 уч.г.</a:t>
            </a:r>
            <a:endParaRPr sz="3200" b="1">
              <a:solidFill>
                <a:srgbClr val="00B050"/>
              </a:solidFill>
              <a:cs typeface="Aharoni"/>
            </a:endParaRPr>
          </a:p>
        </p:txBody>
      </p:sp>
      <p:sp>
        <p:nvSpPr>
          <p:cNvPr id="2117939729" name="Объект 2"/>
          <p:cNvSpPr>
            <a:spLocks noGrp="1"/>
          </p:cNvSpPr>
          <p:nvPr>
            <p:ph idx="1"/>
          </p:nvPr>
        </p:nvSpPr>
        <p:spPr bwMode="auto">
          <a:xfrm>
            <a:off x="755575" y="1858721"/>
            <a:ext cx="7836949" cy="393824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0000" lnSpcReduction="10000"/>
          </a:bodyPr>
          <a:lstStyle/>
          <a:p>
            <a:pPr marL="418545" indent="-349965" algn="just">
              <a:buClr>
                <a:schemeClr val="accent1"/>
              </a:buClr>
              <a:buSzPct val="76000"/>
              <a:buFont typeface="Wingdings 2"/>
              <a:buAutoNum type="arabicParenR"/>
              <a:defRPr/>
            </a:pPr>
            <a:r>
              <a:rPr lang="ru-RU" sz="2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согласование совместных мероприятий с  КАТ  (май 2024, директор Пименова А.А.);</a:t>
            </a:r>
            <a:endParaRPr sz="2000" b="1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418545" indent="-349965" algn="just">
              <a:buClr>
                <a:schemeClr val="accent1"/>
              </a:buClr>
              <a:buSzPct val="76000"/>
              <a:buFont typeface="Wingdings 2"/>
              <a:buAutoNum type="arabicParenR"/>
              <a:defRPr/>
            </a:pPr>
            <a:r>
              <a:rPr lang="ru-RU" sz="2000" b="1" i="0" u="none" strike="noStrike" cap="none" spc="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согласование совместных мероприятий с   Кузбасским ГАУ (май 2024; директор Пименова А.А.);</a:t>
            </a:r>
            <a:endParaRPr sz="2000" b="1" i="0" u="none" strike="noStrike" cap="none" spc="0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418545" indent="-349965" algn="just">
              <a:buFont typeface="Wingdings 2"/>
              <a:buAutoNum type="arabicParenR"/>
              <a:defRPr/>
            </a:pPr>
            <a:r>
              <a:rPr lang="ru-RU" sz="2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согласование совместных мероприятий с </a:t>
            </a:r>
            <a:r>
              <a:rPr lang="ru-RU" sz="2000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ГУДО «Центр «Юннат» (май </a:t>
            </a:r>
            <a:r>
              <a:rPr lang="ru-RU" sz="2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2024, директор Пименова А.А.);</a:t>
            </a:r>
            <a:endParaRPr lang="ru-RU" sz="2000" b="1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418545" indent="-349965" algn="just">
              <a:buClr>
                <a:schemeClr val="accent1"/>
              </a:buClr>
              <a:buSzPct val="76000"/>
              <a:buFont typeface="Wingdings 2"/>
              <a:buAutoNum type="arabicParenR"/>
              <a:defRPr/>
            </a:pPr>
            <a:r>
              <a:rPr lang="ru-RU" sz="2000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заседание школьной творческой группы  по разработке программы ресурсной площадки на 2024-2025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уч.г</a:t>
            </a:r>
            <a:r>
              <a:rPr lang="ru-RU" sz="2000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. с учётом нескольких вариантов реализации (июнь 2024, ответственный заместитель директора по УР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Кранина</a:t>
            </a:r>
            <a:r>
              <a:rPr lang="ru-RU" sz="2000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Т.В.);</a:t>
            </a:r>
            <a:endParaRPr sz="2000" b="1" i="0" u="none" strike="noStrike" cap="none" spc="0" dirty="0" smtClean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418545" indent="-349965" algn="just">
              <a:buClr>
                <a:schemeClr val="accent1"/>
              </a:buClr>
              <a:buSzPct val="76000"/>
              <a:buFont typeface="Wingdings 2"/>
              <a:buAutoNum type="arabicParenR"/>
              <a:defRPr/>
            </a:pPr>
            <a:r>
              <a:rPr lang="ru-RU" sz="2000" b="1" i="0" u="none" strike="noStrike" cap="none" spc="0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разработка </a:t>
            </a:r>
            <a:r>
              <a:rPr lang="ru-RU" sz="2000" b="1" i="0" u="none" strike="noStrike" cap="none" spc="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профориентационной</a:t>
            </a:r>
            <a:r>
              <a:rPr lang="ru-RU" sz="2000" b="1" i="0" u="none" strike="noStrike" cap="none" spc="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программы школы для 1-11 класса с включением направления «Сити-фермерство» во все ступени обучения ( июнь 2024, ответственный заместитель директора по ВР Белова С.В.);</a:t>
            </a:r>
            <a:endParaRPr sz="2000" b="1" i="0" u="none" strike="noStrike" cap="none" spc="0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418545" indent="-349965" algn="just">
              <a:buClr>
                <a:schemeClr val="accent1"/>
              </a:buClr>
              <a:buSzPct val="76000"/>
              <a:buFont typeface="Wingdings 2"/>
              <a:buAutoNum type="arabicParenR"/>
              <a:defRPr/>
            </a:pPr>
            <a:r>
              <a:rPr lang="ru-RU" sz="2000" b="1" dirty="0">
                <a:solidFill>
                  <a:srgbClr val="00B050"/>
                </a:solidFill>
                <a:latin typeface="Century Gothic"/>
                <a:ea typeface="Arial"/>
                <a:cs typeface="Aharoni"/>
              </a:rPr>
              <a:t>уточнение плана взаимодействия с КАТ, Кузбасским ГАУ (август 2024, заместитель директора по УВР </a:t>
            </a:r>
            <a:r>
              <a:rPr lang="ru-RU" sz="2000" b="1" dirty="0" err="1">
                <a:solidFill>
                  <a:srgbClr val="00B050"/>
                </a:solidFill>
                <a:latin typeface="Century Gothic"/>
                <a:ea typeface="Arial"/>
                <a:cs typeface="Aharoni"/>
              </a:rPr>
              <a:t>Карпелюк</a:t>
            </a:r>
            <a:r>
              <a:rPr lang="ru-RU" sz="2000" b="1" dirty="0">
                <a:solidFill>
                  <a:srgbClr val="00B050"/>
                </a:solidFill>
                <a:latin typeface="Century Gothic"/>
                <a:ea typeface="Arial"/>
                <a:cs typeface="Aharoni"/>
              </a:rPr>
              <a:t> Р.А.)</a:t>
            </a:r>
            <a:endParaRPr lang="ru-RU" sz="2000" b="1" i="0" u="none" strike="noStrike" cap="none" spc="0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418545" indent="-349965" algn="just">
              <a:buClr>
                <a:schemeClr val="accent1"/>
              </a:buClr>
              <a:buSzPct val="76000"/>
              <a:buFont typeface="Wingdings 2"/>
              <a:buAutoNum type="arabicParenR"/>
              <a:defRPr/>
            </a:pPr>
            <a:r>
              <a:rPr lang="ru-RU" sz="2000" b="1" i="0" u="none" strike="noStrike" cap="none" spc="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утверждение программы ресурсной площадки и </a:t>
            </a:r>
            <a:r>
              <a:rPr lang="ru-RU" sz="2000" b="1" i="0" u="none" strike="noStrike" cap="none" spc="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профориентационной</a:t>
            </a:r>
            <a:r>
              <a:rPr lang="ru-RU" sz="2000" b="1" i="0" u="none" strike="noStrike" cap="none" spc="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программ</a:t>
            </a:r>
            <a:r>
              <a:rPr lang="ru-RU" sz="2000" b="1" i="0" u="none" strike="noStrike" cap="none" spc="0" dirty="0">
                <a:solidFill>
                  <a:srgbClr val="00B050"/>
                </a:solidFill>
                <a:latin typeface="Times New Roman"/>
                <a:cs typeface="Times New Roman"/>
              </a:rPr>
              <a:t>ы на 2024-2025 учебный год ( август 2024, педагогический совет)</a:t>
            </a:r>
            <a:endParaRPr lang="ru-RU" sz="2000" b="1" dirty="0">
              <a:solidFill>
                <a:srgbClr val="00B050"/>
              </a:solidFill>
              <a:latin typeface="Century Gothic"/>
              <a:ea typeface="Arial"/>
              <a:cs typeface="Aharoni"/>
            </a:endParaRPr>
          </a:p>
          <a:p>
            <a:pPr marL="418545" indent="-349965" algn="just">
              <a:buClr>
                <a:schemeClr val="accent1"/>
              </a:buClr>
              <a:buSzPct val="76000"/>
              <a:buFont typeface="Wingdings 2"/>
              <a:buAutoNum type="arabicParenR"/>
              <a:defRPr/>
            </a:pPr>
            <a:endParaRPr lang="ru-RU" sz="2000" b="1" i="0" u="none" strike="noStrike" cap="none" spc="0" dirty="0"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\\Aqua15\обмен\эмблема школы идея.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67544" y="1412776"/>
            <a:ext cx="3528392" cy="35584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644008" y="3573016"/>
            <a:ext cx="4212468" cy="20882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>
                <a:solidFill>
                  <a:srgbClr val="00B050"/>
                </a:solidFill>
                <a:cs typeface="Aharoni"/>
              </a:rPr>
              <a:t>Реализация сетевой программы профориентации  «Сити-фермерство» совместно с КемГСХА</a:t>
            </a:r>
          </a:p>
        </p:txBody>
      </p:sp>
    </p:spTree>
    <p:extLst>
      <p:ext uri="{BB962C8B-B14F-4D97-AF65-F5344CB8AC3E}">
        <p14:creationId xmlns:p14="http://schemas.microsoft.com/office/powerpoint/2010/main" val="429426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rgbClr val="00B050"/>
                </a:solidFill>
                <a:cs typeface="Aharoni"/>
              </a:rPr>
              <a:t>Цель: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043492" y="2323651"/>
            <a:ext cx="7416940" cy="3508977"/>
          </a:xfrm>
        </p:spPr>
        <p:txBody>
          <a:bodyPr/>
          <a:lstStyle/>
          <a:p>
            <a:pPr>
              <a:defRPr/>
            </a:pPr>
            <a:r>
              <a:rPr lang="ru-RU" b="1">
                <a:solidFill>
                  <a:srgbClr val="00B050"/>
                </a:solidFill>
                <a:cs typeface="Aharoni"/>
              </a:rPr>
              <a:t>Создание условия для профессионального самоопределения учащихся и установление партнерских отношений «школа-вуз»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rgbClr val="00B050"/>
                </a:solidFill>
                <a:cs typeface="Aharoni"/>
              </a:rPr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27584" y="2323651"/>
            <a:ext cx="7632848" cy="350897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0000" lnSpcReduction="12000"/>
          </a:bodyPr>
          <a:lstStyle/>
          <a:p>
            <a:pPr>
              <a:defRPr/>
            </a:pPr>
            <a:r>
              <a:rPr lang="ru-RU" b="1">
                <a:solidFill>
                  <a:srgbClr val="00B050"/>
                </a:solidFill>
                <a:cs typeface="Aharoni"/>
              </a:rPr>
              <a:t>Включить педагогических работников МБОУ «Береговская СОШ» в практическую деятельность ресурсной площадки;</a:t>
            </a:r>
            <a:endParaRPr/>
          </a:p>
          <a:p>
            <a:pPr>
              <a:defRPr/>
            </a:pPr>
            <a:r>
              <a:rPr lang="ru-RU" b="1">
                <a:solidFill>
                  <a:srgbClr val="00B050"/>
                </a:solidFill>
                <a:cs typeface="Aharoni"/>
              </a:rPr>
              <a:t>Создать систему информационного сопровождения деятельности педагогических работников по вопросам образования в пределах своего направления;</a:t>
            </a:r>
            <a:endParaRPr/>
          </a:p>
          <a:p>
            <a:pPr>
              <a:defRPr/>
            </a:pPr>
            <a:r>
              <a:rPr lang="ru-RU" b="1">
                <a:solidFill>
                  <a:srgbClr val="00B050"/>
                </a:solidFill>
                <a:cs typeface="Aharoni"/>
              </a:rPr>
              <a:t>Разработать научно-методические материалы по проблеме ресурсной площадки;</a:t>
            </a:r>
            <a:endParaRPr/>
          </a:p>
          <a:p>
            <a:pPr>
              <a:defRPr/>
            </a:pPr>
            <a:r>
              <a:rPr lang="ru-RU" b="1">
                <a:solidFill>
                  <a:srgbClr val="00B050"/>
                </a:solidFill>
                <a:cs typeface="Aharoni"/>
              </a:rPr>
              <a:t>Установить партнерские отношения «школа-ВУЗ»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Подготовка кадров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rgbClr val="00B050"/>
                </a:solidFill>
                <a:cs typeface="Aharoni"/>
              </a:rPr>
              <a:t>5 учителей МБОУ «Береговская СОШ» прошли обучение по дополнительной профессиональной программе «Педагогические технологии смешанного типа» на базе КемГСХА</a:t>
            </a:r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ru-RU" sz="2700" b="1">
                <a:solidFill>
                  <a:srgbClr val="00B050"/>
                </a:solidFill>
                <a:cs typeface="Aharoni"/>
              </a:rPr>
              <a:t>Определение уровня рН в пробах почвы в рамках курса внеурочной деятельности «Сити-фермерство»</a:t>
            </a:r>
          </a:p>
        </p:txBody>
      </p:sp>
      <p:pic>
        <p:nvPicPr>
          <p:cNvPr id="3074" name="Picture 2" descr="E:\от Екатерины\hLW0vQ5McCk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907704" y="2232211"/>
            <a:ext cx="4608512" cy="356202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99592" y="764704"/>
            <a:ext cx="7024744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700" b="1">
                <a:solidFill>
                  <a:srgbClr val="00B050"/>
                </a:solidFill>
                <a:cs typeface="Aharoni"/>
              </a:rPr>
              <a:t>Анализ нитратов в овощах и фруктах в рамках курса внеурочной деятельности «Сити-фермерство»</a:t>
            </a:r>
            <a:endParaRPr lang="ru-RU" b="1">
              <a:solidFill>
                <a:srgbClr val="00B050"/>
              </a:solidFill>
              <a:cs typeface="Aharoni"/>
            </a:endParaRPr>
          </a:p>
        </p:txBody>
      </p:sp>
      <p:pic>
        <p:nvPicPr>
          <p:cNvPr id="6146" name="Picture 2" descr="E:\от Екатерины\BO5AgreG5g4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915816" y="2060847"/>
            <a:ext cx="3096344" cy="412845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2051720" y="1052736"/>
            <a:ext cx="4658035" cy="35083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 bwMode="auto">
          <a:xfrm>
            <a:off x="611560" y="5301208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00B050"/>
                </a:solidFill>
                <a:cs typeface="Aharoni"/>
              </a:rPr>
              <a:t>Оформлены профориентационные стенды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25957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srgbClr val="FF0000"/>
                </a:solidFill>
              </a:rPr>
              <a:t>Юннат</a:t>
            </a:r>
          </a:p>
          <a:p>
            <a:pPr>
              <a:defRPr/>
            </a:pPr>
            <a:r>
              <a:rPr>
                <a:solidFill>
                  <a:srgbClr val="FF0000"/>
                </a:solidFill>
              </a:rPr>
              <a:t>ГСХА</a:t>
            </a:r>
          </a:p>
        </p:txBody>
      </p:sp>
      <p:sp>
        <p:nvSpPr>
          <p:cNvPr id="338967681" name="TextBox 3"/>
          <p:cNvSpPr txBox="1"/>
          <p:nvPr/>
        </p:nvSpPr>
        <p:spPr bwMode="auto">
          <a:xfrm>
            <a:off x="611560" y="5301208"/>
            <a:ext cx="7849232" cy="45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sz="2400" b="1">
              <a:solidFill>
                <a:srgbClr val="00B050"/>
              </a:solidFill>
              <a:cs typeface="Aharon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95536" y="544550"/>
            <a:ext cx="3456384" cy="1143000"/>
          </a:xfrm>
        </p:spPr>
        <p:txBody>
          <a:bodyPr/>
          <a:lstStyle/>
          <a:p>
            <a:pPr>
              <a:defRPr/>
            </a:pPr>
            <a:r>
              <a:rPr lang="ru-RU" sz="3200" b="1">
                <a:solidFill>
                  <a:srgbClr val="00B050"/>
                </a:solidFill>
              </a:rPr>
              <a:t>Агро-НТРИ</a:t>
            </a:r>
            <a:endParaRPr lang="ru-RU" b="1">
              <a:solidFill>
                <a:srgbClr val="00B050"/>
              </a:solidFill>
            </a:endParaRPr>
          </a:p>
        </p:txBody>
      </p:sp>
      <p:pic>
        <p:nvPicPr>
          <p:cNvPr id="4098" name="Picture 2" descr="E:\от Екатерины\SCuBfuPJDoA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843807" y="260648"/>
            <a:ext cx="6120680" cy="31418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 bwMode="auto">
          <a:xfrm>
            <a:off x="539552" y="3645024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0B050"/>
                </a:solidFill>
                <a:latin typeface="Century Gothic"/>
                <a:ea typeface="Arial"/>
                <a:cs typeface="Aharoni"/>
              </a:rPr>
              <a:t>20 мая состоялось долгожданное награждение победителей и участников заочного регионального этапа Всероссийского конкурса АгроНТРИ-2024. 30 ребят нашей школы приняли участие в этом конкурсе. Победителями стали:</a:t>
            </a:r>
            <a:endParaRPr/>
          </a:p>
          <a:p>
            <a:pPr>
              <a:defRPr/>
            </a:pPr>
            <a:r>
              <a:rPr lang="ru-RU" sz="2000" b="1">
                <a:solidFill>
                  <a:srgbClr val="00B050"/>
                </a:solidFill>
                <a:latin typeface="Century Gothic"/>
                <a:ea typeface="Arial"/>
                <a:cs typeface="Aharoni"/>
              </a:rPr>
              <a:t>Багина Светлана - номинация "АгроРоботы",</a:t>
            </a:r>
            <a:endParaRPr/>
          </a:p>
          <a:p>
            <a:pPr>
              <a:defRPr/>
            </a:pPr>
            <a:r>
              <a:rPr lang="ru-RU" sz="2000" b="1">
                <a:solidFill>
                  <a:srgbClr val="00B050"/>
                </a:solidFill>
                <a:latin typeface="Century Gothic"/>
                <a:ea typeface="Arial"/>
                <a:cs typeface="Aharoni"/>
              </a:rPr>
              <a:t>Пащенко Валерия - номинация "АгроРоботы",</a:t>
            </a:r>
            <a:endParaRPr/>
          </a:p>
          <a:p>
            <a:pPr>
              <a:defRPr/>
            </a:pPr>
            <a:r>
              <a:rPr lang="ru-RU" sz="2000" b="1">
                <a:solidFill>
                  <a:srgbClr val="00B050"/>
                </a:solidFill>
                <a:latin typeface="Century Gothic"/>
                <a:ea typeface="Arial"/>
                <a:cs typeface="Aharoni"/>
              </a:rPr>
              <a:t>Втюрина Маргарита - номинация "АгроВет",</a:t>
            </a:r>
            <a:endParaRPr/>
          </a:p>
          <a:p>
            <a:pPr>
              <a:defRPr/>
            </a:pPr>
            <a:r>
              <a:rPr lang="ru-RU" sz="2000" b="1">
                <a:solidFill>
                  <a:srgbClr val="00B050"/>
                </a:solidFill>
                <a:latin typeface="Century Gothic"/>
                <a:ea typeface="Arial"/>
                <a:cs typeface="Aharoni"/>
              </a:rPr>
              <a:t>Федотов Дмитрий - номинация "АгроСмарт".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Arial"/>
        <a:cs typeface="Arial"/>
      </a:majorFont>
      <a:minorFont>
        <a:latin typeface="Century Gothic"/>
        <a:ea typeface="Arial"/>
        <a:cs typeface="Arial"/>
      </a:minorFont>
    </a:fontScheme>
    <a:fmtScheme name="Остин">
      <a:fillStyleLst>
        <a:solidFill>
          <a:schemeClr val="phClr"/>
        </a:solidFill>
        <a:gradFill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39</TotalTime>
  <Words>431</Words>
  <Application>Microsoft Office PowerPoint</Application>
  <DocSecurity>0</DocSecurity>
  <PresentationFormat>Экран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Реализация сетевой программы профориентации  «Сити-фермерство» совместно с КемГСХА</vt:lpstr>
      <vt:lpstr>Цель:</vt:lpstr>
      <vt:lpstr>Задачи:</vt:lpstr>
      <vt:lpstr>Подготовка кадров</vt:lpstr>
      <vt:lpstr>Определение уровня рН в пробах почвы в рамках курса внеурочной деятельности «Сити-фермерство»</vt:lpstr>
      <vt:lpstr>Анализ нитратов в овощах и фруктах в рамках курса внеурочной деятельности «Сити-фермерство»</vt:lpstr>
      <vt:lpstr>Презентация PowerPoint</vt:lpstr>
      <vt:lpstr>Презентация PowerPoint</vt:lpstr>
      <vt:lpstr>Агро-НТРИ</vt:lpstr>
      <vt:lpstr>Телемост «Социальная экосистема «Агрошкола» (Кемерово-Ростов-на-Дону)</vt:lpstr>
      <vt:lpstr>Кузбасская школьная  академия наук</vt:lpstr>
      <vt:lpstr>Кемеровский аграрный техникум имени Г. П. Левина</vt:lpstr>
      <vt:lpstr>Летняя трудовая кампания-2024</vt:lpstr>
      <vt:lpstr>Сетевое взаимодействие с ГУДО «Центр «Юннат» </vt:lpstr>
      <vt:lpstr>Ближайшие планы  с перспективой на 2024-2025 уч.г.</vt:lpstr>
      <vt:lpstr>Реализация сетевой программы профориентации  «Сити-фермерство» совместно с КемГСХА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сетевой программы профориентации  «Сити-фермерство» совместно с КемГСХА</dc:title>
  <dc:creator>Zav</dc:creator>
  <cp:lastModifiedBy>Zav</cp:lastModifiedBy>
  <cp:revision>16</cp:revision>
  <dcterms:created xsi:type="dcterms:W3CDTF">2024-05-20T09:27:01Z</dcterms:created>
  <dcterms:modified xsi:type="dcterms:W3CDTF">2024-05-21T01:42:51Z</dcterms:modified>
  <dc:identifier/>
  <dc:language/>
  <cp:version/>
</cp:coreProperties>
</file>